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4" r:id="rId4"/>
    <p:sldId id="260" r:id="rId5"/>
    <p:sldId id="261" r:id="rId6"/>
    <p:sldId id="262" r:id="rId7"/>
    <p:sldId id="266" r:id="rId8"/>
    <p:sldId id="263" r:id="rId9"/>
    <p:sldId id="268" r:id="rId10"/>
    <p:sldId id="269" r:id="rId11"/>
    <p:sldId id="267" r:id="rId12"/>
    <p:sldId id="270" r:id="rId1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5"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B2EF324-27C0-4859-9333-65ED6DDE3336}" type="doc">
      <dgm:prSet loTypeId="urn:microsoft.com/office/officeart/2005/8/layout/hChevron3" loCatId="process" qsTypeId="urn:microsoft.com/office/officeart/2005/8/quickstyle/simple1" qsCatId="simple" csTypeId="urn:microsoft.com/office/officeart/2005/8/colors/accent0_3" csCatId="mainScheme" phldr="1"/>
      <dgm:spPr/>
      <dgm:t>
        <a:bodyPr/>
        <a:lstStyle/>
        <a:p>
          <a:endParaRPr lang="fr-FR"/>
        </a:p>
      </dgm:t>
    </dgm:pt>
    <dgm:pt modelId="{6F2C6978-6790-41DB-BD99-AA8BB5B08673}">
      <dgm:prSet phldrT="[Texte]" custT="1"/>
      <dgm:spPr/>
      <dgm:t>
        <a:bodyPr/>
        <a:lstStyle/>
        <a:p>
          <a:r>
            <a:rPr lang="fr-FR" sz="1400" b="1" dirty="0"/>
            <a:t>Jusqu’au 31/01/2020</a:t>
          </a:r>
        </a:p>
        <a:p>
          <a:endParaRPr lang="fr-FR" sz="1400" b="1" dirty="0"/>
        </a:p>
        <a:p>
          <a:r>
            <a:rPr lang="fr-FR" sz="1400" b="1" dirty="0"/>
            <a:t>Le Royaume Uni est un Etat membre de l’Union européenne</a:t>
          </a:r>
        </a:p>
        <a:p>
          <a:endParaRPr lang="fr-FR" sz="1400" b="1" dirty="0"/>
        </a:p>
        <a:p>
          <a:r>
            <a:rPr lang="fr-FR" sz="1400" b="1" dirty="0"/>
            <a:t>Le droit de l’Union est applicable au Royaume-Uni : liberté d’établissement et libre prestation de services</a:t>
          </a:r>
        </a:p>
      </dgm:t>
    </dgm:pt>
    <dgm:pt modelId="{E344A69C-5CA2-4F9B-9468-03E8972004B4}" type="parTrans" cxnId="{0DCA3271-8A72-43D8-BBA5-F96F119DB44C}">
      <dgm:prSet/>
      <dgm:spPr/>
      <dgm:t>
        <a:bodyPr/>
        <a:lstStyle/>
        <a:p>
          <a:endParaRPr lang="fr-FR"/>
        </a:p>
      </dgm:t>
    </dgm:pt>
    <dgm:pt modelId="{11BED301-EBA7-44E1-979B-955C006AA66E}" type="sibTrans" cxnId="{0DCA3271-8A72-43D8-BBA5-F96F119DB44C}">
      <dgm:prSet/>
      <dgm:spPr/>
      <dgm:t>
        <a:bodyPr/>
        <a:lstStyle/>
        <a:p>
          <a:endParaRPr lang="fr-FR"/>
        </a:p>
      </dgm:t>
    </dgm:pt>
    <dgm:pt modelId="{11CAB95D-4827-4298-B35A-A31BE7EEC376}">
      <dgm:prSet phldrT="[Texte]" custT="1"/>
      <dgm:spPr/>
      <dgm:t>
        <a:bodyPr/>
        <a:lstStyle/>
        <a:p>
          <a:r>
            <a:rPr lang="fr-FR" sz="1400" b="1" dirty="0"/>
            <a:t>Du 01/02/2020 au 31/12/2020</a:t>
          </a:r>
        </a:p>
        <a:p>
          <a:endParaRPr lang="fr-FR" sz="1400" b="1" dirty="0"/>
        </a:p>
        <a:p>
          <a:r>
            <a:rPr lang="fr-FR" sz="1400" b="1" dirty="0"/>
            <a:t>Le Royaume Uni est un pays tiers à l’Union européenne</a:t>
          </a:r>
        </a:p>
        <a:p>
          <a:endParaRPr lang="fr-FR" sz="1400" b="1" dirty="0"/>
        </a:p>
        <a:p>
          <a:r>
            <a:rPr lang="fr-FR" sz="1400" b="1" dirty="0"/>
            <a:t>Le droit de l’Union est applicable au Royaume Uni en vertu de l’article 127 de l’accord de retrait</a:t>
          </a:r>
        </a:p>
      </dgm:t>
    </dgm:pt>
    <dgm:pt modelId="{94462522-4949-4388-884B-77A870B4FF9A}" type="parTrans" cxnId="{025593F9-5A72-43C6-AC79-C62C7EEB294D}">
      <dgm:prSet/>
      <dgm:spPr/>
      <dgm:t>
        <a:bodyPr/>
        <a:lstStyle/>
        <a:p>
          <a:endParaRPr lang="fr-FR"/>
        </a:p>
      </dgm:t>
    </dgm:pt>
    <dgm:pt modelId="{47829924-E098-4AE1-A25B-C8A970BCAC63}" type="sibTrans" cxnId="{025593F9-5A72-43C6-AC79-C62C7EEB294D}">
      <dgm:prSet/>
      <dgm:spPr/>
      <dgm:t>
        <a:bodyPr/>
        <a:lstStyle/>
        <a:p>
          <a:endParaRPr lang="fr-FR"/>
        </a:p>
      </dgm:t>
    </dgm:pt>
    <dgm:pt modelId="{E9B7F263-0F64-4329-B3A9-027FF7CD4300}">
      <dgm:prSet phldrT="[Texte]"/>
      <dgm:spPr/>
      <dgm:t>
        <a:bodyPr/>
        <a:lstStyle/>
        <a:p>
          <a:r>
            <a:rPr lang="fr-FR" b="1" dirty="0"/>
            <a:t>Après le 31/12/2020</a:t>
          </a:r>
        </a:p>
        <a:p>
          <a:endParaRPr lang="fr-FR" b="1" dirty="0"/>
        </a:p>
        <a:p>
          <a:r>
            <a:rPr lang="fr-FR" b="1" dirty="0"/>
            <a:t>Le Royaume Uni est un pays tiers à l’Union européenne</a:t>
          </a:r>
        </a:p>
        <a:p>
          <a:endParaRPr lang="fr-FR" b="1" dirty="0"/>
        </a:p>
        <a:p>
          <a:r>
            <a:rPr lang="fr-FR" b="1" dirty="0"/>
            <a:t>Le droit de l’Union ne s’applique plus au Royaume Uni mais l’accord de retrait a prévu de maintenir certains droits acquis</a:t>
          </a:r>
        </a:p>
      </dgm:t>
    </dgm:pt>
    <dgm:pt modelId="{E1195595-D631-418C-AB7C-BCC9C1C2C258}" type="parTrans" cxnId="{7180CBF5-2BCE-43B7-B80E-12C4D6D5B921}">
      <dgm:prSet/>
      <dgm:spPr/>
      <dgm:t>
        <a:bodyPr/>
        <a:lstStyle/>
        <a:p>
          <a:endParaRPr lang="fr-FR"/>
        </a:p>
      </dgm:t>
    </dgm:pt>
    <dgm:pt modelId="{C40A0CC2-1387-4ED0-BA65-FB7E1BA4DB5E}" type="sibTrans" cxnId="{7180CBF5-2BCE-43B7-B80E-12C4D6D5B921}">
      <dgm:prSet/>
      <dgm:spPr/>
      <dgm:t>
        <a:bodyPr/>
        <a:lstStyle/>
        <a:p>
          <a:endParaRPr lang="fr-FR"/>
        </a:p>
      </dgm:t>
    </dgm:pt>
    <dgm:pt modelId="{F440B46D-CFFE-4ABB-825D-DCAF0DBEDFFC}" type="pres">
      <dgm:prSet presAssocID="{2B2EF324-27C0-4859-9333-65ED6DDE3336}" presName="Name0" presStyleCnt="0">
        <dgm:presLayoutVars>
          <dgm:dir/>
          <dgm:resizeHandles val="exact"/>
        </dgm:presLayoutVars>
      </dgm:prSet>
      <dgm:spPr/>
    </dgm:pt>
    <dgm:pt modelId="{3A5047F7-D030-4B3F-83F8-36D018776995}" type="pres">
      <dgm:prSet presAssocID="{6F2C6978-6790-41DB-BD99-AA8BB5B08673}" presName="parTxOnly" presStyleLbl="node1" presStyleIdx="0" presStyleCnt="3" custScaleX="75809" custScaleY="163058">
        <dgm:presLayoutVars>
          <dgm:bulletEnabled val="1"/>
        </dgm:presLayoutVars>
      </dgm:prSet>
      <dgm:spPr/>
    </dgm:pt>
    <dgm:pt modelId="{C9F80257-12D0-4A30-814B-0A9B3587BDEB}" type="pres">
      <dgm:prSet presAssocID="{11BED301-EBA7-44E1-979B-955C006AA66E}" presName="parSpace" presStyleCnt="0"/>
      <dgm:spPr/>
    </dgm:pt>
    <dgm:pt modelId="{B80C268B-3431-45DE-BF19-8C9EA220E155}" type="pres">
      <dgm:prSet presAssocID="{11CAB95D-4827-4298-B35A-A31BE7EEC376}" presName="parTxOnly" presStyleLbl="node1" presStyleIdx="1" presStyleCnt="3" custScaleY="161462">
        <dgm:presLayoutVars>
          <dgm:bulletEnabled val="1"/>
        </dgm:presLayoutVars>
      </dgm:prSet>
      <dgm:spPr/>
    </dgm:pt>
    <dgm:pt modelId="{69918322-D02E-40EF-9DD1-4479D8BFD849}" type="pres">
      <dgm:prSet presAssocID="{47829924-E098-4AE1-A25B-C8A970BCAC63}" presName="parSpace" presStyleCnt="0"/>
      <dgm:spPr/>
    </dgm:pt>
    <dgm:pt modelId="{2BDC50EA-3476-4412-B3A0-BAA5845219AB}" type="pres">
      <dgm:prSet presAssocID="{E9B7F263-0F64-4329-B3A9-027FF7CD4300}" presName="parTxOnly" presStyleLbl="node1" presStyleIdx="2" presStyleCnt="3" custScaleY="161462">
        <dgm:presLayoutVars>
          <dgm:bulletEnabled val="1"/>
        </dgm:presLayoutVars>
      </dgm:prSet>
      <dgm:spPr/>
    </dgm:pt>
  </dgm:ptLst>
  <dgm:cxnLst>
    <dgm:cxn modelId="{68D35009-4718-4D19-B36E-C63A3B94D58D}" type="presOf" srcId="{11CAB95D-4827-4298-B35A-A31BE7EEC376}" destId="{B80C268B-3431-45DE-BF19-8C9EA220E155}" srcOrd="0" destOrd="0" presId="urn:microsoft.com/office/officeart/2005/8/layout/hChevron3"/>
    <dgm:cxn modelId="{0DCA3271-8A72-43D8-BBA5-F96F119DB44C}" srcId="{2B2EF324-27C0-4859-9333-65ED6DDE3336}" destId="{6F2C6978-6790-41DB-BD99-AA8BB5B08673}" srcOrd="0" destOrd="0" parTransId="{E344A69C-5CA2-4F9B-9468-03E8972004B4}" sibTransId="{11BED301-EBA7-44E1-979B-955C006AA66E}"/>
    <dgm:cxn modelId="{9097888E-FCD3-4260-A12E-99A124559844}" type="presOf" srcId="{2B2EF324-27C0-4859-9333-65ED6DDE3336}" destId="{F440B46D-CFFE-4ABB-825D-DCAF0DBEDFFC}" srcOrd="0" destOrd="0" presId="urn:microsoft.com/office/officeart/2005/8/layout/hChevron3"/>
    <dgm:cxn modelId="{9E3649A6-0D55-4F2C-8CA6-E799D23B72F5}" type="presOf" srcId="{6F2C6978-6790-41DB-BD99-AA8BB5B08673}" destId="{3A5047F7-D030-4B3F-83F8-36D018776995}" srcOrd="0" destOrd="0" presId="urn:microsoft.com/office/officeart/2005/8/layout/hChevron3"/>
    <dgm:cxn modelId="{BF8B96AB-5D40-4A09-A968-A8832521B34D}" type="presOf" srcId="{E9B7F263-0F64-4329-B3A9-027FF7CD4300}" destId="{2BDC50EA-3476-4412-B3A0-BAA5845219AB}" srcOrd="0" destOrd="0" presId="urn:microsoft.com/office/officeart/2005/8/layout/hChevron3"/>
    <dgm:cxn modelId="{7180CBF5-2BCE-43B7-B80E-12C4D6D5B921}" srcId="{2B2EF324-27C0-4859-9333-65ED6DDE3336}" destId="{E9B7F263-0F64-4329-B3A9-027FF7CD4300}" srcOrd="2" destOrd="0" parTransId="{E1195595-D631-418C-AB7C-BCC9C1C2C258}" sibTransId="{C40A0CC2-1387-4ED0-BA65-FB7E1BA4DB5E}"/>
    <dgm:cxn modelId="{025593F9-5A72-43C6-AC79-C62C7EEB294D}" srcId="{2B2EF324-27C0-4859-9333-65ED6DDE3336}" destId="{11CAB95D-4827-4298-B35A-A31BE7EEC376}" srcOrd="1" destOrd="0" parTransId="{94462522-4949-4388-884B-77A870B4FF9A}" sibTransId="{47829924-E098-4AE1-A25B-C8A970BCAC63}"/>
    <dgm:cxn modelId="{760DAE8F-A4CD-4927-9FD7-ED4B379A4BBC}" type="presParOf" srcId="{F440B46D-CFFE-4ABB-825D-DCAF0DBEDFFC}" destId="{3A5047F7-D030-4B3F-83F8-36D018776995}" srcOrd="0" destOrd="0" presId="urn:microsoft.com/office/officeart/2005/8/layout/hChevron3"/>
    <dgm:cxn modelId="{5DEC5503-0DD2-4237-BE0E-821ECE9FC8D8}" type="presParOf" srcId="{F440B46D-CFFE-4ABB-825D-DCAF0DBEDFFC}" destId="{C9F80257-12D0-4A30-814B-0A9B3587BDEB}" srcOrd="1" destOrd="0" presId="urn:microsoft.com/office/officeart/2005/8/layout/hChevron3"/>
    <dgm:cxn modelId="{59501BB7-1617-4B5A-A448-DA368C4A4BC8}" type="presParOf" srcId="{F440B46D-CFFE-4ABB-825D-DCAF0DBEDFFC}" destId="{B80C268B-3431-45DE-BF19-8C9EA220E155}" srcOrd="2" destOrd="0" presId="urn:microsoft.com/office/officeart/2005/8/layout/hChevron3"/>
    <dgm:cxn modelId="{DE1284B8-A57A-40C8-A803-B5C8C37F56F5}" type="presParOf" srcId="{F440B46D-CFFE-4ABB-825D-DCAF0DBEDFFC}" destId="{69918322-D02E-40EF-9DD1-4479D8BFD849}" srcOrd="3" destOrd="0" presId="urn:microsoft.com/office/officeart/2005/8/layout/hChevron3"/>
    <dgm:cxn modelId="{E9FB6CB6-5511-452F-AB8F-7E3BD3E1D513}" type="presParOf" srcId="{F440B46D-CFFE-4ABB-825D-DCAF0DBEDFFC}" destId="{2BDC50EA-3476-4412-B3A0-BAA5845219AB}" srcOrd="4"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5047F7-D030-4B3F-83F8-36D018776995}">
      <dsp:nvSpPr>
        <dsp:cNvPr id="0" name=""/>
        <dsp:cNvSpPr/>
      </dsp:nvSpPr>
      <dsp:spPr>
        <a:xfrm>
          <a:off x="3134" y="482889"/>
          <a:ext cx="3502166" cy="3013131"/>
        </a:xfrm>
        <a:prstGeom prst="homePlat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4676" tIns="37338" rIns="18669" bIns="37338" numCol="1" spcCol="1270" anchor="ctr" anchorCtr="0">
          <a:noAutofit/>
        </a:bodyPr>
        <a:lstStyle/>
        <a:p>
          <a:pPr marL="0" lvl="0" indent="0" algn="ctr" defTabSz="622300">
            <a:lnSpc>
              <a:spcPct val="90000"/>
            </a:lnSpc>
            <a:spcBef>
              <a:spcPct val="0"/>
            </a:spcBef>
            <a:spcAft>
              <a:spcPct val="35000"/>
            </a:spcAft>
            <a:buNone/>
          </a:pPr>
          <a:r>
            <a:rPr lang="fr-FR" sz="1400" b="1" kern="1200" dirty="0"/>
            <a:t>Jusqu’au 31/01/2020</a:t>
          </a:r>
        </a:p>
        <a:p>
          <a:pPr marL="0" lvl="0" indent="0" algn="ctr" defTabSz="622300">
            <a:lnSpc>
              <a:spcPct val="90000"/>
            </a:lnSpc>
            <a:spcBef>
              <a:spcPct val="0"/>
            </a:spcBef>
            <a:spcAft>
              <a:spcPct val="35000"/>
            </a:spcAft>
            <a:buNone/>
          </a:pPr>
          <a:endParaRPr lang="fr-FR" sz="1400" b="1" kern="1200" dirty="0"/>
        </a:p>
        <a:p>
          <a:pPr marL="0" lvl="0" indent="0" algn="ctr" defTabSz="622300">
            <a:lnSpc>
              <a:spcPct val="90000"/>
            </a:lnSpc>
            <a:spcBef>
              <a:spcPct val="0"/>
            </a:spcBef>
            <a:spcAft>
              <a:spcPct val="35000"/>
            </a:spcAft>
            <a:buNone/>
          </a:pPr>
          <a:r>
            <a:rPr lang="fr-FR" sz="1400" b="1" kern="1200" dirty="0"/>
            <a:t>Le Royaume Uni est un Etat membre de l’Union européenne</a:t>
          </a:r>
        </a:p>
        <a:p>
          <a:pPr marL="0" lvl="0" indent="0" algn="ctr" defTabSz="622300">
            <a:lnSpc>
              <a:spcPct val="90000"/>
            </a:lnSpc>
            <a:spcBef>
              <a:spcPct val="0"/>
            </a:spcBef>
            <a:spcAft>
              <a:spcPct val="35000"/>
            </a:spcAft>
            <a:buNone/>
          </a:pPr>
          <a:endParaRPr lang="fr-FR" sz="1400" b="1" kern="1200" dirty="0"/>
        </a:p>
        <a:p>
          <a:pPr marL="0" lvl="0" indent="0" algn="ctr" defTabSz="622300">
            <a:lnSpc>
              <a:spcPct val="90000"/>
            </a:lnSpc>
            <a:spcBef>
              <a:spcPct val="0"/>
            </a:spcBef>
            <a:spcAft>
              <a:spcPct val="35000"/>
            </a:spcAft>
            <a:buNone/>
          </a:pPr>
          <a:r>
            <a:rPr lang="fr-FR" sz="1400" b="1" kern="1200" dirty="0"/>
            <a:t>Le droit de l’Union est applicable au Royaume-Uni : liberté d’établissement et libre prestation de services</a:t>
          </a:r>
        </a:p>
      </dsp:txBody>
      <dsp:txXfrm>
        <a:off x="3134" y="482889"/>
        <a:ext cx="2748883" cy="3013131"/>
      </dsp:txXfrm>
    </dsp:sp>
    <dsp:sp modelId="{B80C268B-3431-45DE-BF19-8C9EA220E155}">
      <dsp:nvSpPr>
        <dsp:cNvPr id="0" name=""/>
        <dsp:cNvSpPr/>
      </dsp:nvSpPr>
      <dsp:spPr>
        <a:xfrm>
          <a:off x="2581356" y="497635"/>
          <a:ext cx="4619724" cy="2983639"/>
        </a:xfrm>
        <a:prstGeom prst="chevron">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marL="0" lvl="0" indent="0" algn="ctr" defTabSz="622300">
            <a:lnSpc>
              <a:spcPct val="90000"/>
            </a:lnSpc>
            <a:spcBef>
              <a:spcPct val="0"/>
            </a:spcBef>
            <a:spcAft>
              <a:spcPct val="35000"/>
            </a:spcAft>
            <a:buNone/>
          </a:pPr>
          <a:r>
            <a:rPr lang="fr-FR" sz="1400" b="1" kern="1200" dirty="0"/>
            <a:t>Du 01/02/2020 au 31/12/2020</a:t>
          </a:r>
        </a:p>
        <a:p>
          <a:pPr marL="0" lvl="0" indent="0" algn="ctr" defTabSz="622300">
            <a:lnSpc>
              <a:spcPct val="90000"/>
            </a:lnSpc>
            <a:spcBef>
              <a:spcPct val="0"/>
            </a:spcBef>
            <a:spcAft>
              <a:spcPct val="35000"/>
            </a:spcAft>
            <a:buNone/>
          </a:pPr>
          <a:endParaRPr lang="fr-FR" sz="1400" b="1" kern="1200" dirty="0"/>
        </a:p>
        <a:p>
          <a:pPr marL="0" lvl="0" indent="0" algn="ctr" defTabSz="622300">
            <a:lnSpc>
              <a:spcPct val="90000"/>
            </a:lnSpc>
            <a:spcBef>
              <a:spcPct val="0"/>
            </a:spcBef>
            <a:spcAft>
              <a:spcPct val="35000"/>
            </a:spcAft>
            <a:buNone/>
          </a:pPr>
          <a:r>
            <a:rPr lang="fr-FR" sz="1400" b="1" kern="1200" dirty="0"/>
            <a:t>Le Royaume Uni est un pays tiers à l’Union européenne</a:t>
          </a:r>
        </a:p>
        <a:p>
          <a:pPr marL="0" lvl="0" indent="0" algn="ctr" defTabSz="622300">
            <a:lnSpc>
              <a:spcPct val="90000"/>
            </a:lnSpc>
            <a:spcBef>
              <a:spcPct val="0"/>
            </a:spcBef>
            <a:spcAft>
              <a:spcPct val="35000"/>
            </a:spcAft>
            <a:buNone/>
          </a:pPr>
          <a:endParaRPr lang="fr-FR" sz="1400" b="1" kern="1200" dirty="0"/>
        </a:p>
        <a:p>
          <a:pPr marL="0" lvl="0" indent="0" algn="ctr" defTabSz="622300">
            <a:lnSpc>
              <a:spcPct val="90000"/>
            </a:lnSpc>
            <a:spcBef>
              <a:spcPct val="0"/>
            </a:spcBef>
            <a:spcAft>
              <a:spcPct val="35000"/>
            </a:spcAft>
            <a:buNone/>
          </a:pPr>
          <a:r>
            <a:rPr lang="fr-FR" sz="1400" b="1" kern="1200" dirty="0"/>
            <a:t>Le droit de l’Union est applicable au Royaume Uni en vertu de l’article 127 de l’accord de retrait</a:t>
          </a:r>
        </a:p>
      </dsp:txBody>
      <dsp:txXfrm>
        <a:off x="4073176" y="497635"/>
        <a:ext cx="1636085" cy="2983639"/>
      </dsp:txXfrm>
    </dsp:sp>
    <dsp:sp modelId="{2BDC50EA-3476-4412-B3A0-BAA5845219AB}">
      <dsp:nvSpPr>
        <dsp:cNvPr id="0" name=""/>
        <dsp:cNvSpPr/>
      </dsp:nvSpPr>
      <dsp:spPr>
        <a:xfrm>
          <a:off x="6277135" y="497635"/>
          <a:ext cx="4619724" cy="2983639"/>
        </a:xfrm>
        <a:prstGeom prst="chevron">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marL="0" lvl="0" indent="0" algn="ctr" defTabSz="622300">
            <a:lnSpc>
              <a:spcPct val="90000"/>
            </a:lnSpc>
            <a:spcBef>
              <a:spcPct val="0"/>
            </a:spcBef>
            <a:spcAft>
              <a:spcPct val="35000"/>
            </a:spcAft>
            <a:buNone/>
          </a:pPr>
          <a:r>
            <a:rPr lang="fr-FR" sz="1400" b="1" kern="1200" dirty="0"/>
            <a:t>Après le 31/12/2020</a:t>
          </a:r>
        </a:p>
        <a:p>
          <a:pPr marL="0" lvl="0" indent="0" algn="ctr" defTabSz="622300">
            <a:lnSpc>
              <a:spcPct val="90000"/>
            </a:lnSpc>
            <a:spcBef>
              <a:spcPct val="0"/>
            </a:spcBef>
            <a:spcAft>
              <a:spcPct val="35000"/>
            </a:spcAft>
            <a:buNone/>
          </a:pPr>
          <a:endParaRPr lang="fr-FR" sz="1400" b="1" kern="1200" dirty="0"/>
        </a:p>
        <a:p>
          <a:pPr marL="0" lvl="0" indent="0" algn="ctr" defTabSz="622300">
            <a:lnSpc>
              <a:spcPct val="90000"/>
            </a:lnSpc>
            <a:spcBef>
              <a:spcPct val="0"/>
            </a:spcBef>
            <a:spcAft>
              <a:spcPct val="35000"/>
            </a:spcAft>
            <a:buNone/>
          </a:pPr>
          <a:r>
            <a:rPr lang="fr-FR" sz="1400" b="1" kern="1200" dirty="0"/>
            <a:t>Le Royaume Uni est un pays tiers à l’Union européenne</a:t>
          </a:r>
        </a:p>
        <a:p>
          <a:pPr marL="0" lvl="0" indent="0" algn="ctr" defTabSz="622300">
            <a:lnSpc>
              <a:spcPct val="90000"/>
            </a:lnSpc>
            <a:spcBef>
              <a:spcPct val="0"/>
            </a:spcBef>
            <a:spcAft>
              <a:spcPct val="35000"/>
            </a:spcAft>
            <a:buNone/>
          </a:pPr>
          <a:endParaRPr lang="fr-FR" sz="1400" b="1" kern="1200" dirty="0"/>
        </a:p>
        <a:p>
          <a:pPr marL="0" lvl="0" indent="0" algn="ctr" defTabSz="622300">
            <a:lnSpc>
              <a:spcPct val="90000"/>
            </a:lnSpc>
            <a:spcBef>
              <a:spcPct val="0"/>
            </a:spcBef>
            <a:spcAft>
              <a:spcPct val="35000"/>
            </a:spcAft>
            <a:buNone/>
          </a:pPr>
          <a:r>
            <a:rPr lang="fr-FR" sz="1400" b="1" kern="1200" dirty="0"/>
            <a:t>Le droit de l’Union ne s’applique plus au Royaume Uni mais l’accord de retrait a prévu de maintenir certains droits acquis</a:t>
          </a:r>
        </a:p>
      </dsp:txBody>
      <dsp:txXfrm>
        <a:off x="7768955" y="497635"/>
        <a:ext cx="1636085" cy="2983639"/>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47F0ECB8-5481-47F3-93C5-4375BE4B9E5B}" type="datetimeFigureOut">
              <a:rPr lang="fr-FR" smtClean="0"/>
              <a:t>15/04/2021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E7914F7-0203-4AC4-BC2D-C9B2A7BB5054}" type="slidenum">
              <a:rPr lang="fr-FR" smtClean="0"/>
              <a:t>‹N°›</a:t>
            </a:fld>
            <a:endParaRPr lang="fr-FR"/>
          </a:p>
        </p:txBody>
      </p:sp>
    </p:spTree>
    <p:extLst>
      <p:ext uri="{BB962C8B-B14F-4D97-AF65-F5344CB8AC3E}">
        <p14:creationId xmlns:p14="http://schemas.microsoft.com/office/powerpoint/2010/main" val="175050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47F0ECB8-5481-47F3-93C5-4375BE4B9E5B}" type="datetimeFigureOut">
              <a:rPr lang="fr-FR" smtClean="0"/>
              <a:t>15/04/2021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E7914F7-0203-4AC4-BC2D-C9B2A7BB5054}" type="slidenum">
              <a:rPr lang="fr-FR" smtClean="0"/>
              <a:t>‹N°›</a:t>
            </a:fld>
            <a:endParaRPr lang="fr-FR"/>
          </a:p>
        </p:txBody>
      </p:sp>
    </p:spTree>
    <p:extLst>
      <p:ext uri="{BB962C8B-B14F-4D97-AF65-F5344CB8AC3E}">
        <p14:creationId xmlns:p14="http://schemas.microsoft.com/office/powerpoint/2010/main" val="770813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47F0ECB8-5481-47F3-93C5-4375BE4B9E5B}" type="datetimeFigureOut">
              <a:rPr lang="fr-FR" smtClean="0"/>
              <a:t>15/04/2021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E7914F7-0203-4AC4-BC2D-C9B2A7BB5054}" type="slidenum">
              <a:rPr lang="fr-FR" smtClean="0"/>
              <a:t>‹N°›</a:t>
            </a:fld>
            <a:endParaRPr lang="fr-FR"/>
          </a:p>
        </p:txBody>
      </p:sp>
    </p:spTree>
    <p:extLst>
      <p:ext uri="{BB962C8B-B14F-4D97-AF65-F5344CB8AC3E}">
        <p14:creationId xmlns:p14="http://schemas.microsoft.com/office/powerpoint/2010/main" val="24756040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6618000"/>
            <a:ext cx="240000" cy="240000"/>
          </a:xfrm>
          <a:ln>
            <a:solidFill>
              <a:schemeClr val="tx1">
                <a:alpha val="0"/>
              </a:schemeClr>
            </a:solidFill>
          </a:ln>
        </p:spPr>
        <p:txBody>
          <a:bodyPr/>
          <a:lstStyle>
            <a:lvl1pPr>
              <a:defRPr sz="133">
                <a:solidFill>
                  <a:schemeClr val="tx1">
                    <a:alpha val="0"/>
                  </a:schemeClr>
                </a:solidFill>
              </a:defRPr>
            </a:lvl1pPr>
          </a:lstStyle>
          <a:p>
            <a:r>
              <a:rPr lang="fr-FR"/>
              <a:t>XX/XX/XXXX</a:t>
            </a:r>
            <a:endParaRPr lang="fr-FR" dirty="0"/>
          </a:p>
        </p:txBody>
      </p:sp>
      <p:sp>
        <p:nvSpPr>
          <p:cNvPr id="6" name="Espace réservé du numéro de diapositive 5"/>
          <p:cNvSpPr>
            <a:spLocks noGrp="1"/>
          </p:cNvSpPr>
          <p:nvPr>
            <p:ph type="sldNum" sz="quarter" idx="12"/>
          </p:nvPr>
        </p:nvSpPr>
        <p:spPr bwMode="gray">
          <a:xfrm>
            <a:off x="0" y="6618000"/>
            <a:ext cx="240000" cy="240000"/>
          </a:xfrm>
          <a:ln>
            <a:solidFill>
              <a:schemeClr val="tx1">
                <a:alpha val="0"/>
              </a:schemeClr>
            </a:solidFill>
          </a:ln>
        </p:spPr>
        <p:txBody>
          <a:bodyPr/>
          <a:lstStyle>
            <a:lvl1pPr>
              <a:defRPr sz="133">
                <a:solidFill>
                  <a:schemeClr val="tx1">
                    <a:alpha val="0"/>
                  </a:schemeClr>
                </a:solidFill>
              </a:defRPr>
            </a:lvl1pPr>
          </a:lstStyle>
          <a:p>
            <a:fld id="{10C140CD-8AED-46FF-A9A2-77308F3F39AE}" type="slidenum">
              <a:rPr lang="fr-FR" smtClean="0"/>
              <a:pPr/>
              <a:t>‹N°›</a:t>
            </a:fld>
            <a:endParaRPr lang="fr-FR" dirty="0"/>
          </a:p>
        </p:txBody>
      </p:sp>
      <p:sp>
        <p:nvSpPr>
          <p:cNvPr id="7" name="Titre 6"/>
          <p:cNvSpPr>
            <a:spLocks noGrp="1"/>
          </p:cNvSpPr>
          <p:nvPr>
            <p:ph type="title" hasCustomPrompt="1"/>
          </p:nvPr>
        </p:nvSpPr>
        <p:spPr bwMode="gray">
          <a:xfrm>
            <a:off x="0" y="0"/>
            <a:ext cx="240000" cy="240000"/>
          </a:xfrm>
          <a:ln>
            <a:solidFill>
              <a:schemeClr val="tx1">
                <a:alpha val="0"/>
              </a:schemeClr>
            </a:solidFill>
          </a:ln>
        </p:spPr>
        <p:txBody>
          <a:bodyPr/>
          <a:lstStyle>
            <a:lvl1pPr>
              <a:defRPr sz="133">
                <a:solidFill>
                  <a:schemeClr val="tx1">
                    <a:alpha val="0"/>
                  </a:schemeClr>
                </a:solidFill>
              </a:defRPr>
            </a:lvl1pPr>
          </a:lstStyle>
          <a:p>
            <a:r>
              <a:rPr lang="fr-FR" dirty="0"/>
              <a:t>Titre</a:t>
            </a:r>
          </a:p>
        </p:txBody>
      </p:sp>
      <p:pic>
        <p:nvPicPr>
          <p:cNvPr id="5" name="Image 4">
            <a:extLst>
              <a:ext uri="{FF2B5EF4-FFF2-40B4-BE49-F238E27FC236}">
                <a16:creationId xmlns:a16="http://schemas.microsoft.com/office/drawing/2014/main" id="{AA4740EF-9130-4D15-A41A-0E68A42A5924}"/>
              </a:ext>
            </a:extLst>
          </p:cNvPr>
          <p:cNvPicPr>
            <a:picLocks noChangeAspect="1"/>
          </p:cNvPicPr>
          <p:nvPr userDrawn="1"/>
        </p:nvPicPr>
        <p:blipFill>
          <a:blip r:embed="rId2"/>
          <a:stretch>
            <a:fillRect/>
          </a:stretch>
        </p:blipFill>
        <p:spPr>
          <a:xfrm>
            <a:off x="911425" y="6267559"/>
            <a:ext cx="3778292" cy="288000"/>
          </a:xfrm>
          <a:prstGeom prst="rect">
            <a:avLst/>
          </a:prstGeom>
        </p:spPr>
      </p:pic>
      <p:pic>
        <p:nvPicPr>
          <p:cNvPr id="2" name="Imag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3452" y="836712"/>
            <a:ext cx="4874032" cy="3901205"/>
          </a:xfrm>
          <a:prstGeom prst="rect">
            <a:avLst/>
          </a:prstGeom>
        </p:spPr>
      </p:pic>
    </p:spTree>
    <p:extLst>
      <p:ext uri="{BB962C8B-B14F-4D97-AF65-F5344CB8AC3E}">
        <p14:creationId xmlns:p14="http://schemas.microsoft.com/office/powerpoint/2010/main" val="2716263782"/>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re et sous-titre">
    <p:spTree>
      <p:nvGrpSpPr>
        <p:cNvPr id="1" name=""/>
        <p:cNvGrpSpPr/>
        <p:nvPr/>
      </p:nvGrpSpPr>
      <p:grpSpPr>
        <a:xfrm>
          <a:off x="0" y="0"/>
          <a:ext cx="0" cy="0"/>
          <a:chOff x="0" y="0"/>
          <a:chExt cx="0" cy="0"/>
        </a:xfrm>
      </p:grpSpPr>
      <p:sp>
        <p:nvSpPr>
          <p:cNvPr id="7" name="Titre 6"/>
          <p:cNvSpPr>
            <a:spLocks noGrp="1"/>
          </p:cNvSpPr>
          <p:nvPr>
            <p:ph type="title" hasCustomPrompt="1"/>
          </p:nvPr>
        </p:nvSpPr>
        <p:spPr bwMode="gray">
          <a:xfrm>
            <a:off x="0" y="0"/>
            <a:ext cx="240000" cy="240000"/>
          </a:xfrm>
          <a:ln>
            <a:solidFill>
              <a:schemeClr val="tx1">
                <a:alpha val="0"/>
              </a:schemeClr>
            </a:solidFill>
          </a:ln>
        </p:spPr>
        <p:txBody>
          <a:bodyPr/>
          <a:lstStyle>
            <a:lvl1pPr>
              <a:defRPr sz="133">
                <a:solidFill>
                  <a:schemeClr val="tx1">
                    <a:alpha val="0"/>
                  </a:schemeClr>
                </a:solidFill>
              </a:defRPr>
            </a:lvl1pPr>
          </a:lstStyle>
          <a:p>
            <a:r>
              <a:rPr lang="fr-FR" dirty="0"/>
              <a:t>Titre</a:t>
            </a:r>
          </a:p>
        </p:txBody>
      </p:sp>
      <p:sp>
        <p:nvSpPr>
          <p:cNvPr id="2" name="Espace réservé de la date 1"/>
          <p:cNvSpPr>
            <a:spLocks noGrp="1"/>
          </p:cNvSpPr>
          <p:nvPr>
            <p:ph type="dt" sz="half" idx="10"/>
          </p:nvPr>
        </p:nvSpPr>
        <p:spPr bwMode="gray"/>
        <p:txBody>
          <a:bodyPr/>
          <a:lstStyle/>
          <a:p>
            <a:pPr algn="r"/>
            <a:r>
              <a:rPr lang="fr-FR" cap="all"/>
              <a:t>XX/XX/XXXX</a:t>
            </a:r>
            <a:endParaRPr lang="fr-FR" cap="all" dirty="0"/>
          </a:p>
        </p:txBody>
      </p:sp>
      <p:sp>
        <p:nvSpPr>
          <p:cNvPr id="8" name="Espace réservé du numéro de diapositive 7"/>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1" name="Espace réservé du texte 10"/>
          <p:cNvSpPr>
            <a:spLocks noGrp="1"/>
          </p:cNvSpPr>
          <p:nvPr>
            <p:ph type="body" sz="quarter" idx="13" hasCustomPrompt="1"/>
          </p:nvPr>
        </p:nvSpPr>
        <p:spPr bwMode="gray">
          <a:xfrm>
            <a:off x="480000" y="3128061"/>
            <a:ext cx="11232000" cy="2769600"/>
          </a:xfrm>
        </p:spPr>
        <p:txBody>
          <a:bodyPr/>
          <a:lstStyle>
            <a:lvl1pPr>
              <a:lnSpc>
                <a:spcPct val="90000"/>
              </a:lnSpc>
              <a:spcAft>
                <a:spcPts val="0"/>
              </a:spcAft>
              <a:defRPr sz="4333" b="1" cap="all" baseline="0"/>
            </a:lvl1pPr>
            <a:lvl2pPr marL="0" indent="0">
              <a:spcBef>
                <a:spcPts val="667"/>
              </a:spcBef>
              <a:spcAft>
                <a:spcPts val="0"/>
              </a:spcAft>
              <a:buNone/>
              <a:defRPr sz="2467"/>
            </a:lvl2pPr>
          </a:lstStyle>
          <a:p>
            <a:pPr lvl="0"/>
            <a:r>
              <a:rPr lang="fr-FR" dirty="0"/>
              <a:t>Titre</a:t>
            </a:r>
          </a:p>
          <a:p>
            <a:pPr lvl="1"/>
            <a:r>
              <a:rPr lang="fr-FR" dirty="0"/>
              <a:t>Sous-titre</a:t>
            </a:r>
          </a:p>
        </p:txBody>
      </p:sp>
      <p:cxnSp>
        <p:nvCxnSpPr>
          <p:cNvPr id="12" name="Connecteur droit 11"/>
          <p:cNvCxnSpPr/>
          <p:nvPr userDrawn="1"/>
        </p:nvCxnSpPr>
        <p:spPr bwMode="gray">
          <a:xfrm>
            <a:off x="480000" y="6379200"/>
            <a:ext cx="11232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4" name="Imag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1372" y="431392"/>
            <a:ext cx="2665537" cy="2133513"/>
          </a:xfrm>
          <a:prstGeom prst="rect">
            <a:avLst/>
          </a:prstGeom>
        </p:spPr>
      </p:pic>
      <p:pic>
        <p:nvPicPr>
          <p:cNvPr id="5" name="Image 4">
            <a:extLst>
              <a:ext uri="{FF2B5EF4-FFF2-40B4-BE49-F238E27FC236}">
                <a16:creationId xmlns:a16="http://schemas.microsoft.com/office/drawing/2014/main" id="{D78DF5F4-B7F8-42EE-8A97-62310915D708}"/>
              </a:ext>
            </a:extLst>
          </p:cNvPr>
          <p:cNvPicPr>
            <a:picLocks noChangeAspect="1"/>
          </p:cNvPicPr>
          <p:nvPr userDrawn="1"/>
        </p:nvPicPr>
        <p:blipFill>
          <a:blip r:embed="rId3"/>
          <a:stretch>
            <a:fillRect/>
          </a:stretch>
        </p:blipFill>
        <p:spPr>
          <a:xfrm>
            <a:off x="480001" y="6533256"/>
            <a:ext cx="2239268" cy="170688"/>
          </a:xfrm>
          <a:prstGeom prst="rect">
            <a:avLst/>
          </a:prstGeom>
        </p:spPr>
      </p:pic>
    </p:spTree>
    <p:extLst>
      <p:ext uri="{BB962C8B-B14F-4D97-AF65-F5344CB8AC3E}">
        <p14:creationId xmlns:p14="http://schemas.microsoft.com/office/powerpoint/2010/main" val="9267123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itre et textes 3 colonnes">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479999" y="1200000"/>
            <a:ext cx="11232000" cy="960000"/>
          </a:xfrm>
        </p:spPr>
        <p:txBody>
          <a:bodyPr/>
          <a:lstStyle>
            <a:lvl1pPr>
              <a:defRPr/>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a:t>XX/XX/XXXX</a:t>
            </a:r>
            <a:endParaRPr lang="fr-FR" cap="all" dirty="0"/>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0" name="Espace réservé du texte 9"/>
          <p:cNvSpPr>
            <a:spLocks noGrp="1"/>
          </p:cNvSpPr>
          <p:nvPr>
            <p:ph type="body" sz="quarter" idx="13" hasCustomPrompt="1"/>
          </p:nvPr>
        </p:nvSpPr>
        <p:spPr bwMode="gray">
          <a:xfrm>
            <a:off x="4416000" y="240000"/>
            <a:ext cx="7296000" cy="480000"/>
          </a:xfrm>
        </p:spPr>
        <p:txBody>
          <a:bodyPr/>
          <a:lstStyle>
            <a:lvl1pPr marL="143996" indent="-143996" algn="r">
              <a:spcAft>
                <a:spcPts val="0"/>
              </a:spcAft>
              <a:buFont typeface="+mj-lt"/>
              <a:buAutoNum type="arabicPeriod"/>
              <a:defRPr sz="1000" b="1"/>
            </a:lvl1pPr>
            <a:lvl2pPr marL="143996" indent="-143996" algn="r">
              <a:spcBef>
                <a:spcPts val="0"/>
              </a:spcBef>
              <a:spcAft>
                <a:spcPts val="0"/>
              </a:spcAft>
              <a:buFont typeface="+mj-lt"/>
              <a:buAutoNum type="alphaLcPeriod"/>
              <a:defRPr sz="1000"/>
            </a:lvl2pPr>
          </a:lstStyle>
          <a:p>
            <a:pPr lvl="0"/>
            <a:r>
              <a:rPr lang="fr-FR" dirty="0"/>
              <a:t>Titre</a:t>
            </a:r>
          </a:p>
          <a:p>
            <a:pPr lvl="1"/>
            <a:r>
              <a:rPr lang="fr-FR" dirty="0"/>
              <a:t>Sous-titre</a:t>
            </a:r>
          </a:p>
        </p:txBody>
      </p:sp>
      <p:sp>
        <p:nvSpPr>
          <p:cNvPr id="12" name="Espace réservé du texte 11"/>
          <p:cNvSpPr>
            <a:spLocks noGrp="1"/>
          </p:cNvSpPr>
          <p:nvPr>
            <p:ph type="body" sz="quarter" idx="14" hasCustomPrompt="1"/>
          </p:nvPr>
        </p:nvSpPr>
        <p:spPr bwMode="gray">
          <a:xfrm>
            <a:off x="479999" y="2448000"/>
            <a:ext cx="3360000" cy="3432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3" name="Espace réservé du texte 11"/>
          <p:cNvSpPr>
            <a:spLocks noGrp="1"/>
          </p:cNvSpPr>
          <p:nvPr>
            <p:ph type="body" sz="quarter" idx="15" hasCustomPrompt="1"/>
          </p:nvPr>
        </p:nvSpPr>
        <p:spPr bwMode="gray">
          <a:xfrm>
            <a:off x="4416000" y="2448000"/>
            <a:ext cx="3360000" cy="3432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4" name="Espace réservé du texte 11"/>
          <p:cNvSpPr>
            <a:spLocks noGrp="1"/>
          </p:cNvSpPr>
          <p:nvPr>
            <p:ph type="body" sz="quarter" idx="16" hasCustomPrompt="1"/>
          </p:nvPr>
        </p:nvSpPr>
        <p:spPr bwMode="gray">
          <a:xfrm>
            <a:off x="8352000" y="2448000"/>
            <a:ext cx="3360000" cy="3432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pic>
        <p:nvPicPr>
          <p:cNvPr id="6" name="Image 5">
            <a:extLst>
              <a:ext uri="{FF2B5EF4-FFF2-40B4-BE49-F238E27FC236}">
                <a16:creationId xmlns:a16="http://schemas.microsoft.com/office/drawing/2014/main" id="{699F8D4B-13D1-4198-9444-B2CA68B4C483}"/>
              </a:ext>
            </a:extLst>
          </p:cNvPr>
          <p:cNvPicPr>
            <a:picLocks noChangeAspect="1"/>
          </p:cNvPicPr>
          <p:nvPr userDrawn="1"/>
        </p:nvPicPr>
        <p:blipFill>
          <a:blip r:embed="rId2"/>
          <a:stretch>
            <a:fillRect/>
          </a:stretch>
        </p:blipFill>
        <p:spPr>
          <a:xfrm>
            <a:off x="479999" y="6532656"/>
            <a:ext cx="2239268" cy="170688"/>
          </a:xfrm>
          <a:prstGeom prst="rect">
            <a:avLst/>
          </a:prstGeom>
        </p:spPr>
      </p:pic>
    </p:spTree>
    <p:extLst>
      <p:ext uri="{BB962C8B-B14F-4D97-AF65-F5344CB8AC3E}">
        <p14:creationId xmlns:p14="http://schemas.microsoft.com/office/powerpoint/2010/main" val="26785796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Titre et contenu">
    <p:spTree>
      <p:nvGrpSpPr>
        <p:cNvPr id="1" name=""/>
        <p:cNvGrpSpPr/>
        <p:nvPr/>
      </p:nvGrpSpPr>
      <p:grpSpPr>
        <a:xfrm>
          <a:off x="0" y="0"/>
          <a:ext cx="0" cy="0"/>
          <a:chOff x="0" y="0"/>
          <a:chExt cx="0" cy="0"/>
        </a:xfrm>
      </p:grpSpPr>
      <p:sp>
        <p:nvSpPr>
          <p:cNvPr id="4" name="Titre 3"/>
          <p:cNvSpPr>
            <a:spLocks noGrp="1"/>
          </p:cNvSpPr>
          <p:nvPr>
            <p:ph type="title" hasCustomPrompt="1"/>
          </p:nvPr>
        </p:nvSpPr>
        <p:spPr bwMode="gray">
          <a:xfrm>
            <a:off x="479999" y="1200000"/>
            <a:ext cx="11232000" cy="960000"/>
          </a:xfrm>
        </p:spPr>
        <p:txBody>
          <a:bodyPr/>
          <a:lstStyle/>
          <a:p>
            <a:r>
              <a:rPr lang="fr-FR" noProof="0" dirty="0"/>
              <a:t>Titre</a:t>
            </a:r>
            <a:endParaRPr lang="fr-FR" dirty="0"/>
          </a:p>
        </p:txBody>
      </p:sp>
      <p:sp>
        <p:nvSpPr>
          <p:cNvPr id="5" name="Espace réservé de la date 4"/>
          <p:cNvSpPr>
            <a:spLocks noGrp="1"/>
          </p:cNvSpPr>
          <p:nvPr>
            <p:ph type="dt" sz="half" idx="10"/>
          </p:nvPr>
        </p:nvSpPr>
        <p:spPr bwMode="gray"/>
        <p:txBody>
          <a:bodyPr/>
          <a:lstStyle/>
          <a:p>
            <a:pPr algn="r"/>
            <a:r>
              <a:rPr lang="fr-FR" cap="all"/>
              <a:t>XX/XX/XXXX</a:t>
            </a:r>
            <a:endParaRPr lang="fr-FR" cap="all" dirty="0"/>
          </a:p>
        </p:txBody>
      </p:sp>
      <p:sp>
        <p:nvSpPr>
          <p:cNvPr id="7" name="Espace réservé du numéro de diapositive 6"/>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9" name="Espace réservé du contenu 8"/>
          <p:cNvSpPr>
            <a:spLocks noGrp="1"/>
          </p:cNvSpPr>
          <p:nvPr>
            <p:ph sz="quarter" idx="14" hasCustomPrompt="1"/>
          </p:nvPr>
        </p:nvSpPr>
        <p:spPr bwMode="gray">
          <a:xfrm>
            <a:off x="479997" y="2448000"/>
            <a:ext cx="11232000" cy="3432000"/>
          </a:xfrm>
        </p:spPr>
        <p:txBody>
          <a:bodyPr/>
          <a:lstStyle>
            <a:lvl1pPr>
              <a:defRPr/>
            </a:lvl1pPr>
            <a:lvl2pPr>
              <a:defRPr/>
            </a:lvl2pPr>
            <a:lvl3pPr>
              <a:defRPr/>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5" name="Espace réservé du texte 9"/>
          <p:cNvSpPr>
            <a:spLocks noGrp="1"/>
          </p:cNvSpPr>
          <p:nvPr>
            <p:ph type="body" sz="quarter" idx="13" hasCustomPrompt="1"/>
          </p:nvPr>
        </p:nvSpPr>
        <p:spPr bwMode="gray">
          <a:xfrm>
            <a:off x="4416000" y="240000"/>
            <a:ext cx="7296000" cy="480000"/>
          </a:xfrm>
        </p:spPr>
        <p:txBody>
          <a:bodyPr/>
          <a:lstStyle>
            <a:lvl1pPr marL="143996" indent="-143996" algn="r">
              <a:spcAft>
                <a:spcPts val="0"/>
              </a:spcAft>
              <a:buFont typeface="+mj-lt"/>
              <a:buAutoNum type="arabicPeriod"/>
              <a:defRPr sz="1000" b="1"/>
            </a:lvl1pPr>
            <a:lvl2pPr marL="143996" indent="-143996" algn="r">
              <a:spcBef>
                <a:spcPts val="0"/>
              </a:spcBef>
              <a:spcAft>
                <a:spcPts val="0"/>
              </a:spcAft>
              <a:buFont typeface="+mj-lt"/>
              <a:buAutoNum type="alphaLcPeriod"/>
              <a:defRPr sz="1000"/>
            </a:lvl2pPr>
          </a:lstStyle>
          <a:p>
            <a:pPr lvl="0"/>
            <a:r>
              <a:rPr lang="fr-FR" dirty="0"/>
              <a:t>Titre</a:t>
            </a:r>
          </a:p>
          <a:p>
            <a:pPr lvl="1"/>
            <a:r>
              <a:rPr lang="fr-FR" dirty="0"/>
              <a:t>Sous-titre</a:t>
            </a:r>
          </a:p>
        </p:txBody>
      </p:sp>
      <p:pic>
        <p:nvPicPr>
          <p:cNvPr id="6" name="Image 5">
            <a:extLst>
              <a:ext uri="{FF2B5EF4-FFF2-40B4-BE49-F238E27FC236}">
                <a16:creationId xmlns:a16="http://schemas.microsoft.com/office/drawing/2014/main" id="{4A10266D-2AAC-45B2-9988-A95ECF5D45D2}"/>
              </a:ext>
            </a:extLst>
          </p:cNvPr>
          <p:cNvPicPr>
            <a:picLocks noChangeAspect="1"/>
          </p:cNvPicPr>
          <p:nvPr userDrawn="1"/>
        </p:nvPicPr>
        <p:blipFill>
          <a:blip r:embed="rId2"/>
          <a:stretch>
            <a:fillRect/>
          </a:stretch>
        </p:blipFill>
        <p:spPr>
          <a:xfrm>
            <a:off x="479998" y="6532656"/>
            <a:ext cx="2239268" cy="170688"/>
          </a:xfrm>
          <a:prstGeom prst="rect">
            <a:avLst/>
          </a:prstGeom>
        </p:spPr>
      </p:pic>
    </p:spTree>
    <p:extLst>
      <p:ext uri="{BB962C8B-B14F-4D97-AF65-F5344CB8AC3E}">
        <p14:creationId xmlns:p14="http://schemas.microsoft.com/office/powerpoint/2010/main" val="3339278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47F0ECB8-5481-47F3-93C5-4375BE4B9E5B}" type="datetimeFigureOut">
              <a:rPr lang="fr-FR" smtClean="0"/>
              <a:t>15/04/2021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E7914F7-0203-4AC4-BC2D-C9B2A7BB5054}" type="slidenum">
              <a:rPr lang="fr-FR" smtClean="0"/>
              <a:t>‹N°›</a:t>
            </a:fld>
            <a:endParaRPr lang="fr-FR"/>
          </a:p>
        </p:txBody>
      </p:sp>
    </p:spTree>
    <p:extLst>
      <p:ext uri="{BB962C8B-B14F-4D97-AF65-F5344CB8AC3E}">
        <p14:creationId xmlns:p14="http://schemas.microsoft.com/office/powerpoint/2010/main" val="304319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47F0ECB8-5481-47F3-93C5-4375BE4B9E5B}" type="datetimeFigureOut">
              <a:rPr lang="fr-FR" smtClean="0"/>
              <a:t>15/04/2021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E7914F7-0203-4AC4-BC2D-C9B2A7BB5054}" type="slidenum">
              <a:rPr lang="fr-FR" smtClean="0"/>
              <a:t>‹N°›</a:t>
            </a:fld>
            <a:endParaRPr lang="fr-FR"/>
          </a:p>
        </p:txBody>
      </p:sp>
    </p:spTree>
    <p:extLst>
      <p:ext uri="{BB962C8B-B14F-4D97-AF65-F5344CB8AC3E}">
        <p14:creationId xmlns:p14="http://schemas.microsoft.com/office/powerpoint/2010/main" val="3295759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47F0ECB8-5481-47F3-93C5-4375BE4B9E5B}" type="datetimeFigureOut">
              <a:rPr lang="fr-FR" smtClean="0"/>
              <a:t>15/04/2021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E7914F7-0203-4AC4-BC2D-C9B2A7BB5054}" type="slidenum">
              <a:rPr lang="fr-FR" smtClean="0"/>
              <a:t>‹N°›</a:t>
            </a:fld>
            <a:endParaRPr lang="fr-FR"/>
          </a:p>
        </p:txBody>
      </p:sp>
    </p:spTree>
    <p:extLst>
      <p:ext uri="{BB962C8B-B14F-4D97-AF65-F5344CB8AC3E}">
        <p14:creationId xmlns:p14="http://schemas.microsoft.com/office/powerpoint/2010/main" val="1217630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47F0ECB8-5481-47F3-93C5-4375BE4B9E5B}" type="datetimeFigureOut">
              <a:rPr lang="fr-FR" smtClean="0"/>
              <a:t>15/04/2021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E7914F7-0203-4AC4-BC2D-C9B2A7BB5054}" type="slidenum">
              <a:rPr lang="fr-FR" smtClean="0"/>
              <a:t>‹N°›</a:t>
            </a:fld>
            <a:endParaRPr lang="fr-FR"/>
          </a:p>
        </p:txBody>
      </p:sp>
    </p:spTree>
    <p:extLst>
      <p:ext uri="{BB962C8B-B14F-4D97-AF65-F5344CB8AC3E}">
        <p14:creationId xmlns:p14="http://schemas.microsoft.com/office/powerpoint/2010/main" val="2263947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47F0ECB8-5481-47F3-93C5-4375BE4B9E5B}" type="datetimeFigureOut">
              <a:rPr lang="fr-FR" smtClean="0"/>
              <a:t>15/04/2021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E7914F7-0203-4AC4-BC2D-C9B2A7BB5054}" type="slidenum">
              <a:rPr lang="fr-FR" smtClean="0"/>
              <a:t>‹N°›</a:t>
            </a:fld>
            <a:endParaRPr lang="fr-FR"/>
          </a:p>
        </p:txBody>
      </p:sp>
    </p:spTree>
    <p:extLst>
      <p:ext uri="{BB962C8B-B14F-4D97-AF65-F5344CB8AC3E}">
        <p14:creationId xmlns:p14="http://schemas.microsoft.com/office/powerpoint/2010/main" val="1247084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7F0ECB8-5481-47F3-93C5-4375BE4B9E5B}" type="datetimeFigureOut">
              <a:rPr lang="fr-FR" smtClean="0"/>
              <a:t>15/04/2021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E7914F7-0203-4AC4-BC2D-C9B2A7BB5054}" type="slidenum">
              <a:rPr lang="fr-FR" smtClean="0"/>
              <a:t>‹N°›</a:t>
            </a:fld>
            <a:endParaRPr lang="fr-FR"/>
          </a:p>
        </p:txBody>
      </p:sp>
    </p:spTree>
    <p:extLst>
      <p:ext uri="{BB962C8B-B14F-4D97-AF65-F5344CB8AC3E}">
        <p14:creationId xmlns:p14="http://schemas.microsoft.com/office/powerpoint/2010/main" val="280388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47F0ECB8-5481-47F3-93C5-4375BE4B9E5B}" type="datetimeFigureOut">
              <a:rPr lang="fr-FR" smtClean="0"/>
              <a:t>15/04/2021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E7914F7-0203-4AC4-BC2D-C9B2A7BB5054}" type="slidenum">
              <a:rPr lang="fr-FR" smtClean="0"/>
              <a:t>‹N°›</a:t>
            </a:fld>
            <a:endParaRPr lang="fr-FR"/>
          </a:p>
        </p:txBody>
      </p:sp>
    </p:spTree>
    <p:extLst>
      <p:ext uri="{BB962C8B-B14F-4D97-AF65-F5344CB8AC3E}">
        <p14:creationId xmlns:p14="http://schemas.microsoft.com/office/powerpoint/2010/main" val="3201348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47F0ECB8-5481-47F3-93C5-4375BE4B9E5B}" type="datetimeFigureOut">
              <a:rPr lang="fr-FR" smtClean="0"/>
              <a:t>15/04/2021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E7914F7-0203-4AC4-BC2D-C9B2A7BB5054}" type="slidenum">
              <a:rPr lang="fr-FR" smtClean="0"/>
              <a:t>‹N°›</a:t>
            </a:fld>
            <a:endParaRPr lang="fr-FR"/>
          </a:p>
        </p:txBody>
      </p:sp>
    </p:spTree>
    <p:extLst>
      <p:ext uri="{BB962C8B-B14F-4D97-AF65-F5344CB8AC3E}">
        <p14:creationId xmlns:p14="http://schemas.microsoft.com/office/powerpoint/2010/main" val="2885943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F0ECB8-5481-47F3-93C5-4375BE4B9E5B}" type="datetimeFigureOut">
              <a:rPr lang="fr-FR" smtClean="0"/>
              <a:t>15/04/2021</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7914F7-0203-4AC4-BC2D-C9B2A7BB5054}" type="slidenum">
              <a:rPr lang="fr-FR" smtClean="0"/>
              <a:t>‹N°›</a:t>
            </a:fld>
            <a:endParaRPr lang="fr-FR"/>
          </a:p>
        </p:txBody>
      </p:sp>
    </p:spTree>
    <p:extLst>
      <p:ext uri="{BB962C8B-B14F-4D97-AF65-F5344CB8AC3E}">
        <p14:creationId xmlns:p14="http://schemas.microsoft.com/office/powerpoint/2010/main" val="1508887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p:txBody>
          <a:bodyPr/>
          <a:lstStyle/>
          <a:p>
            <a:endParaRPr lang="fr-FR"/>
          </a:p>
        </p:txBody>
      </p:sp>
      <p:sp>
        <p:nvSpPr>
          <p:cNvPr id="7" name="Espace réservé de la date 6"/>
          <p:cNvSpPr>
            <a:spLocks noGrp="1"/>
          </p:cNvSpPr>
          <p:nvPr>
            <p:ph type="dt" sz="half" idx="10"/>
          </p:nvPr>
        </p:nvSpPr>
        <p:spPr/>
        <p:txBody>
          <a:bodyPr/>
          <a:lstStyle/>
          <a:p>
            <a:r>
              <a:rPr lang="fr-FR"/>
              <a:t>XX/XX/XXXX</a:t>
            </a:r>
            <a:endParaRPr lang="fr-FR" dirty="0"/>
          </a:p>
        </p:txBody>
      </p:sp>
      <p:sp>
        <p:nvSpPr>
          <p:cNvPr id="9" name="Espace réservé du numéro de diapositive 8"/>
          <p:cNvSpPr>
            <a:spLocks noGrp="1"/>
          </p:cNvSpPr>
          <p:nvPr>
            <p:ph type="sldNum" sz="quarter" idx="12"/>
          </p:nvPr>
        </p:nvSpPr>
        <p:spPr/>
        <p:txBody>
          <a:bodyPr/>
          <a:lstStyle/>
          <a:p>
            <a:fld id="{10C140CD-8AED-46FF-A9A2-77308F3F39AE}" type="slidenum">
              <a:rPr lang="fr-FR" smtClean="0"/>
              <a:pPr/>
              <a:t>1</a:t>
            </a:fld>
            <a:endParaRPr lang="fr-FR" dirty="0"/>
          </a:p>
        </p:txBody>
      </p:sp>
    </p:spTree>
    <p:extLst>
      <p:ext uri="{BB962C8B-B14F-4D97-AF65-F5344CB8AC3E}">
        <p14:creationId xmlns:p14="http://schemas.microsoft.com/office/powerpoint/2010/main" val="19363688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texte 2"/>
          <p:cNvSpPr>
            <a:spLocks noGrp="1"/>
          </p:cNvSpPr>
          <p:nvPr>
            <p:ph type="body" sz="quarter" idx="13"/>
          </p:nvPr>
        </p:nvSpPr>
        <p:spPr>
          <a:xfrm>
            <a:off x="479999" y="3128061"/>
            <a:ext cx="11489333" cy="2769600"/>
          </a:xfrm>
        </p:spPr>
        <p:txBody>
          <a:bodyPr/>
          <a:lstStyle/>
          <a:p>
            <a:pPr marL="0" indent="0">
              <a:buNone/>
            </a:pPr>
            <a:r>
              <a:rPr lang="fr-FR" dirty="0"/>
              <a:t>3. L’accord de commerce et de coopération</a:t>
            </a:r>
          </a:p>
        </p:txBody>
      </p:sp>
    </p:spTree>
    <p:extLst>
      <p:ext uri="{BB962C8B-B14F-4D97-AF65-F5344CB8AC3E}">
        <p14:creationId xmlns:p14="http://schemas.microsoft.com/office/powerpoint/2010/main" val="1792507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sz="quarter" idx="13"/>
          </p:nvPr>
        </p:nvSpPr>
        <p:spPr>
          <a:xfrm>
            <a:off x="4415999" y="240000"/>
            <a:ext cx="7296000" cy="480000"/>
          </a:xfrm>
        </p:spPr>
        <p:txBody>
          <a:bodyPr/>
          <a:lstStyle/>
          <a:p>
            <a:pPr marL="0" indent="0">
              <a:buNone/>
            </a:pPr>
            <a:r>
              <a:rPr lang="fr-FR" dirty="0"/>
              <a:t>L’accord de commerce et de coopération</a:t>
            </a:r>
          </a:p>
        </p:txBody>
      </p:sp>
      <p:sp>
        <p:nvSpPr>
          <p:cNvPr id="4" name="Espace réservé du texte 3"/>
          <p:cNvSpPr>
            <a:spLocks noGrp="1"/>
          </p:cNvSpPr>
          <p:nvPr>
            <p:ph type="body" sz="quarter" idx="14"/>
          </p:nvPr>
        </p:nvSpPr>
        <p:spPr>
          <a:xfrm>
            <a:off x="479998" y="914400"/>
            <a:ext cx="11232001" cy="4965600"/>
          </a:xfrm>
        </p:spPr>
        <p:txBody>
          <a:bodyPr>
            <a:normAutofit lnSpcReduction="10000"/>
          </a:bodyPr>
          <a:lstStyle/>
          <a:p>
            <a:pPr marL="228594" indent="-228594" algn="just">
              <a:spcAft>
                <a:spcPts val="800"/>
              </a:spcAft>
            </a:pPr>
            <a:r>
              <a:rPr lang="fr-FR" dirty="0"/>
              <a:t>L’accord commercial signé entre le Royaume Uni et l’Union européenne le 30 décembre 2020 est un accord international, qui régit les relations (notamment commerciales) entre les Etats membres de l’Union européenne et le Royaume Uni en tant qu’Etat tiers.</a:t>
            </a:r>
          </a:p>
          <a:p>
            <a:pPr marL="228594" indent="-228594" algn="just">
              <a:spcAft>
                <a:spcPts val="800"/>
              </a:spcAft>
            </a:pPr>
            <a:endParaRPr lang="fr-FR" dirty="0"/>
          </a:p>
          <a:p>
            <a:r>
              <a:rPr lang="fr-FR" dirty="0"/>
              <a:t>Le titre « SERVICES ET INVESTISSEMENTS » dit « SERVIN »</a:t>
            </a:r>
          </a:p>
          <a:p>
            <a:pPr lvl="1"/>
            <a:r>
              <a:rPr lang="fr-FR" dirty="0"/>
              <a:t>Dispositions sur la libéralisation des investissements</a:t>
            </a:r>
          </a:p>
          <a:p>
            <a:pPr lvl="1"/>
            <a:r>
              <a:rPr lang="fr-FR" dirty="0"/>
              <a:t>Dispositions sur le commerce transfrontière des services</a:t>
            </a:r>
          </a:p>
          <a:p>
            <a:pPr lvl="1"/>
            <a:r>
              <a:rPr lang="fr-FR" dirty="0"/>
              <a:t>Dispositions sur l’entrée et le séjour temporaire des personnes physiques à des fins professionnelles</a:t>
            </a:r>
          </a:p>
          <a:p>
            <a:pPr lvl="1"/>
            <a:r>
              <a:rPr lang="fr-FR" dirty="0"/>
              <a:t>Dispositions sur la conclusion d’accords de reconnaissance mutuelle des qualifications professionnelles</a:t>
            </a:r>
          </a:p>
        </p:txBody>
      </p:sp>
    </p:spTree>
    <p:extLst>
      <p:ext uri="{BB962C8B-B14F-4D97-AF65-F5344CB8AC3E}">
        <p14:creationId xmlns:p14="http://schemas.microsoft.com/office/powerpoint/2010/main" val="18109966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p:cNvSpPr>
            <a:spLocks noGrp="1"/>
          </p:cNvSpPr>
          <p:nvPr>
            <p:ph type="body" sz="quarter" idx="14"/>
          </p:nvPr>
        </p:nvSpPr>
        <p:spPr>
          <a:xfrm>
            <a:off x="479998" y="950976"/>
            <a:ext cx="11232001" cy="4929024"/>
          </a:xfrm>
        </p:spPr>
        <p:txBody>
          <a:bodyPr>
            <a:normAutofit fontScale="92500" lnSpcReduction="10000"/>
          </a:bodyPr>
          <a:lstStyle/>
          <a:p>
            <a:r>
              <a:rPr lang="fr-FR" dirty="0"/>
              <a:t>L’accord permet à certaines catégories d’individus d’entreprendre des séjours professionnels temporaires, sans quotas numériques. </a:t>
            </a:r>
          </a:p>
          <a:p>
            <a:pPr lvl="1"/>
            <a:r>
              <a:rPr lang="fr-FR" dirty="0"/>
              <a:t>Les transferts intra-groupe sont autorisés jusqu’à trois ans pour les cadres exécutifs et employés spécialisés.</a:t>
            </a:r>
          </a:p>
          <a:p>
            <a:pPr lvl="1"/>
            <a:r>
              <a:rPr lang="fr-FR" dirty="0"/>
              <a:t>Les visiteurs se déplaçant dans le but d’établir une entreprise ou de conduire certaines activités au nom de leur entreprise peuvent prétendre à 90 jours par période de six mois.</a:t>
            </a:r>
          </a:p>
          <a:p>
            <a:pPr lvl="1"/>
            <a:r>
              <a:rPr lang="fr-FR" dirty="0"/>
              <a:t>Les prestataires de services se voient accorder un droit de séjour équivalent à la </a:t>
            </a:r>
            <a:r>
              <a:rPr lang="fr-FR"/>
              <a:t>durée de leur </a:t>
            </a:r>
            <a:r>
              <a:rPr lang="fr-FR" dirty="0"/>
              <a:t>contrat (sans néanmoins pouvoir dépasser un an). </a:t>
            </a:r>
          </a:p>
          <a:p>
            <a:pPr lvl="1"/>
            <a:endParaRPr lang="fr-FR" dirty="0"/>
          </a:p>
          <a:p>
            <a:r>
              <a:rPr lang="fr-FR" dirty="0"/>
              <a:t>Afin de faciliter la mobilité de certaines catégories de professionnels, l’accord prévoit que les organisations compétentes au niveau de l’Union peuvent proposer des accords de reconnaissance mutuelle des qualifications professionnelles.</a:t>
            </a:r>
          </a:p>
          <a:p>
            <a:pPr lvl="1"/>
            <a:r>
              <a:rPr lang="fr-FR" dirty="0"/>
              <a:t>Ces accords seront examinés par le Conseil de Partenariat (l’organisme chargé de la mise en œuvre de l’accord de commerce et de coopération) puis adoptés au niveau européen.</a:t>
            </a:r>
          </a:p>
          <a:p>
            <a:endParaRPr lang="fr-FR" dirty="0"/>
          </a:p>
        </p:txBody>
      </p:sp>
      <p:sp>
        <p:nvSpPr>
          <p:cNvPr id="3" name="Espace réservé du texte 2">
            <a:extLst>
              <a:ext uri="{FF2B5EF4-FFF2-40B4-BE49-F238E27FC236}">
                <a16:creationId xmlns:a16="http://schemas.microsoft.com/office/drawing/2014/main" id="{B0AD750C-4EA5-4E92-AA1E-19656A4F9883}"/>
              </a:ext>
            </a:extLst>
          </p:cNvPr>
          <p:cNvSpPr>
            <a:spLocks noGrp="1"/>
          </p:cNvSpPr>
          <p:nvPr>
            <p:ph type="body" sz="quarter" idx="13"/>
          </p:nvPr>
        </p:nvSpPr>
        <p:spPr>
          <a:xfrm>
            <a:off x="4415999" y="240000"/>
            <a:ext cx="7296000" cy="480000"/>
          </a:xfrm>
        </p:spPr>
        <p:txBody>
          <a:bodyPr/>
          <a:lstStyle/>
          <a:p>
            <a:pPr marL="0" indent="0">
              <a:buNone/>
            </a:pPr>
            <a:r>
              <a:rPr lang="fr-FR" dirty="0"/>
              <a:t>L’accord de commerce et de coopération</a:t>
            </a:r>
          </a:p>
        </p:txBody>
      </p:sp>
    </p:spTree>
    <p:extLst>
      <p:ext uri="{BB962C8B-B14F-4D97-AF65-F5344CB8AC3E}">
        <p14:creationId xmlns:p14="http://schemas.microsoft.com/office/powerpoint/2010/main" val="798913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6" name="Espace réservé du texte 5"/>
          <p:cNvSpPr>
            <a:spLocks noGrp="1"/>
          </p:cNvSpPr>
          <p:nvPr>
            <p:ph type="body" sz="quarter" idx="13"/>
          </p:nvPr>
        </p:nvSpPr>
        <p:spPr/>
        <p:txBody>
          <a:bodyPr/>
          <a:lstStyle/>
          <a:p>
            <a:pPr marL="0" indent="0">
              <a:buNone/>
            </a:pPr>
            <a:r>
              <a:rPr lang="fr-FR" dirty="0"/>
              <a:t>Conséquences du brexit pour l’exercice de professions réglementées</a:t>
            </a:r>
          </a:p>
        </p:txBody>
      </p:sp>
      <p:sp>
        <p:nvSpPr>
          <p:cNvPr id="7" name="Espace réservé de la date 6"/>
          <p:cNvSpPr>
            <a:spLocks noGrp="1"/>
          </p:cNvSpPr>
          <p:nvPr>
            <p:ph type="dt" sz="half" idx="10"/>
          </p:nvPr>
        </p:nvSpPr>
        <p:spPr>
          <a:xfrm>
            <a:off x="1018890" y="6422054"/>
            <a:ext cx="2743200" cy="365125"/>
          </a:xfrm>
        </p:spPr>
        <p:txBody>
          <a:bodyPr/>
          <a:lstStyle/>
          <a:p>
            <a:pPr algn="r"/>
            <a:r>
              <a:rPr lang="fr-FR" cap="all" dirty="0"/>
              <a:t>08/04/2021</a:t>
            </a:r>
          </a:p>
        </p:txBody>
      </p:sp>
      <p:sp>
        <p:nvSpPr>
          <p:cNvPr id="9" name="Espace réservé du numéro de diapositive 8"/>
          <p:cNvSpPr>
            <a:spLocks noGrp="1"/>
          </p:cNvSpPr>
          <p:nvPr>
            <p:ph type="sldNum" sz="quarter" idx="12"/>
          </p:nvPr>
        </p:nvSpPr>
        <p:spPr/>
        <p:txBody>
          <a:bodyPr/>
          <a:lstStyle/>
          <a:p>
            <a:fld id="{733122C9-A0B9-462F-8757-0847AD287B63}" type="slidenum">
              <a:rPr lang="fr-FR" smtClean="0"/>
              <a:pPr/>
              <a:t>2</a:t>
            </a:fld>
            <a:endParaRPr lang="fr-FR" dirty="0"/>
          </a:p>
        </p:txBody>
      </p:sp>
    </p:spTree>
    <p:extLst>
      <p:ext uri="{BB962C8B-B14F-4D97-AF65-F5344CB8AC3E}">
        <p14:creationId xmlns:p14="http://schemas.microsoft.com/office/powerpoint/2010/main" val="4018303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texte 2"/>
          <p:cNvSpPr>
            <a:spLocks noGrp="1"/>
          </p:cNvSpPr>
          <p:nvPr>
            <p:ph type="body" sz="quarter" idx="13"/>
          </p:nvPr>
        </p:nvSpPr>
        <p:spPr/>
        <p:txBody>
          <a:bodyPr/>
          <a:lstStyle/>
          <a:p>
            <a:pPr marL="0" indent="0">
              <a:buNone/>
            </a:pPr>
            <a:r>
              <a:rPr lang="fr-FR" dirty="0"/>
              <a:t>I. L’accord de retrait</a:t>
            </a:r>
          </a:p>
        </p:txBody>
      </p:sp>
    </p:spTree>
    <p:extLst>
      <p:ext uri="{BB962C8B-B14F-4D97-AF65-F5344CB8AC3E}">
        <p14:creationId xmlns:p14="http://schemas.microsoft.com/office/powerpoint/2010/main" val="3147219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733122C9-A0B9-462F-8757-0847AD287B63}" type="slidenum">
              <a:rPr lang="fr-FR" smtClean="0"/>
              <a:pPr/>
              <a:t>4</a:t>
            </a:fld>
            <a:endParaRPr lang="fr-FR" dirty="0"/>
          </a:p>
        </p:txBody>
      </p:sp>
      <p:sp>
        <p:nvSpPr>
          <p:cNvPr id="5" name="Espace réservé du texte 4"/>
          <p:cNvSpPr>
            <a:spLocks noGrp="1"/>
          </p:cNvSpPr>
          <p:nvPr>
            <p:ph type="body" sz="quarter" idx="13"/>
          </p:nvPr>
        </p:nvSpPr>
        <p:spPr/>
        <p:txBody>
          <a:bodyPr/>
          <a:lstStyle/>
          <a:p>
            <a:pPr marL="0" indent="0">
              <a:buNone/>
            </a:pPr>
            <a:r>
              <a:rPr lang="fr-FR" dirty="0"/>
              <a:t>L’accord de retrait</a:t>
            </a:r>
          </a:p>
        </p:txBody>
      </p:sp>
      <p:sp>
        <p:nvSpPr>
          <p:cNvPr id="6" name="Espace réservé du texte 5"/>
          <p:cNvSpPr>
            <a:spLocks noGrp="1"/>
          </p:cNvSpPr>
          <p:nvPr>
            <p:ph type="body" sz="quarter" idx="14"/>
          </p:nvPr>
        </p:nvSpPr>
        <p:spPr>
          <a:xfrm>
            <a:off x="479999" y="720001"/>
            <a:ext cx="11232000" cy="5658000"/>
          </a:xfrm>
        </p:spPr>
        <p:txBody>
          <a:bodyPr/>
          <a:lstStyle/>
          <a:p>
            <a:r>
              <a:rPr lang="fr-FR" sz="2400" dirty="0"/>
              <a:t>Le Royaume Uni est sorti de l’Union européenne le 31 janvier 2020, et est devenu un Etat tiers à cette date.</a:t>
            </a:r>
          </a:p>
          <a:p>
            <a:r>
              <a:rPr lang="fr-FR" sz="2400" dirty="0"/>
              <a:t>L’accord de retrait conclu le 17 octobre 2019 prévoit que le droit de l’Union reste applicable au Royaume Uni pendant une période de transition, qui s’est terminée le 31 décembre 2020.</a:t>
            </a:r>
          </a:p>
          <a:p>
            <a:endParaRPr lang="fr-FR" sz="1600" dirty="0"/>
          </a:p>
          <a:p>
            <a:endParaRPr lang="fr-FR" sz="1600" dirty="0"/>
          </a:p>
        </p:txBody>
      </p:sp>
      <p:sp>
        <p:nvSpPr>
          <p:cNvPr id="7" name="Titre 1"/>
          <p:cNvSpPr>
            <a:spLocks noGrp="1"/>
          </p:cNvSpPr>
          <p:nvPr>
            <p:ph type="title"/>
          </p:nvPr>
        </p:nvSpPr>
        <p:spPr>
          <a:xfrm>
            <a:off x="335362" y="932723"/>
            <a:ext cx="11376637" cy="864096"/>
          </a:xfrm>
        </p:spPr>
        <p:txBody>
          <a:bodyPr/>
          <a:lstStyle/>
          <a:p>
            <a:br>
              <a:rPr lang="fr-FR" dirty="0"/>
            </a:br>
            <a:endParaRPr lang="fr-FR" sz="1200" i="1" dirty="0"/>
          </a:p>
        </p:txBody>
      </p:sp>
      <p:graphicFrame>
        <p:nvGraphicFramePr>
          <p:cNvPr id="8" name="Diagramme 7"/>
          <p:cNvGraphicFramePr/>
          <p:nvPr>
            <p:extLst>
              <p:ext uri="{D42A27DB-BD31-4B8C-83A1-F6EECF244321}">
                <p14:modId xmlns:p14="http://schemas.microsoft.com/office/powerpoint/2010/main" val="4013017617"/>
              </p:ext>
            </p:extLst>
          </p:nvPr>
        </p:nvGraphicFramePr>
        <p:xfrm>
          <a:off x="618496" y="2377440"/>
          <a:ext cx="10899994" cy="39789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054216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p:cNvSpPr>
            <a:spLocks noGrp="1"/>
          </p:cNvSpPr>
          <p:nvPr>
            <p:ph type="body" sz="quarter" idx="14"/>
          </p:nvPr>
        </p:nvSpPr>
        <p:spPr>
          <a:xfrm>
            <a:off x="479998" y="1165123"/>
            <a:ext cx="11097485" cy="4714877"/>
          </a:xfrm>
        </p:spPr>
        <p:txBody>
          <a:bodyPr>
            <a:normAutofit/>
          </a:bodyPr>
          <a:lstStyle/>
          <a:p>
            <a:endParaRPr lang="fr-FR" sz="2400" dirty="0"/>
          </a:p>
          <a:p>
            <a:pPr marL="0" indent="0">
              <a:buNone/>
            </a:pPr>
            <a:endParaRPr lang="fr-FR" sz="2400" dirty="0"/>
          </a:p>
          <a:p>
            <a:r>
              <a:rPr lang="fr-FR" sz="2400" dirty="0"/>
              <a:t>Droits acquis : liberté d’établissement.</a:t>
            </a:r>
          </a:p>
          <a:p>
            <a:endParaRPr lang="fr-FR" sz="2400" dirty="0"/>
          </a:p>
          <a:p>
            <a:pPr lvl="1"/>
            <a:r>
              <a:rPr lang="fr-FR" sz="2000" dirty="0"/>
              <a:t>Les professionnels britanniques (ou les ressortissants de l’Union titulaires de diplômes britanniques) ayant déjà bénéficié de la reconnaissance de leurs qualifications professionnelles continuent de bénéficier de cette reconnaissance.</a:t>
            </a:r>
          </a:p>
          <a:p>
            <a:endParaRPr lang="fr-FR" sz="2400" dirty="0"/>
          </a:p>
          <a:p>
            <a:r>
              <a:rPr lang="fr-FR" sz="2400" dirty="0"/>
              <a:t>Aucun droit à la poursuite des activités en libre prestation de service.</a:t>
            </a:r>
          </a:p>
        </p:txBody>
      </p:sp>
      <p:sp>
        <p:nvSpPr>
          <p:cNvPr id="5" name="Espace réservé du texte 4">
            <a:extLst>
              <a:ext uri="{FF2B5EF4-FFF2-40B4-BE49-F238E27FC236}">
                <a16:creationId xmlns:a16="http://schemas.microsoft.com/office/drawing/2014/main" id="{E73F1E62-A903-4472-AA6F-8ED4979BA27D}"/>
              </a:ext>
            </a:extLst>
          </p:cNvPr>
          <p:cNvSpPr>
            <a:spLocks noGrp="1"/>
          </p:cNvSpPr>
          <p:nvPr>
            <p:ph type="body" sz="quarter" idx="13"/>
          </p:nvPr>
        </p:nvSpPr>
        <p:spPr>
          <a:xfrm>
            <a:off x="4416000" y="240000"/>
            <a:ext cx="7296000" cy="480000"/>
          </a:xfrm>
        </p:spPr>
        <p:txBody>
          <a:bodyPr/>
          <a:lstStyle/>
          <a:p>
            <a:pPr marL="0" indent="0">
              <a:buNone/>
            </a:pPr>
            <a:r>
              <a:rPr lang="fr-FR" dirty="0"/>
              <a:t>L’accord de retrait</a:t>
            </a:r>
          </a:p>
        </p:txBody>
      </p:sp>
    </p:spTree>
    <p:extLst>
      <p:ext uri="{BB962C8B-B14F-4D97-AF65-F5344CB8AC3E}">
        <p14:creationId xmlns:p14="http://schemas.microsoft.com/office/powerpoint/2010/main" val="36273246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p:cNvSpPr>
            <a:spLocks noGrp="1"/>
          </p:cNvSpPr>
          <p:nvPr>
            <p:ph type="body" sz="quarter" idx="14"/>
          </p:nvPr>
        </p:nvSpPr>
        <p:spPr>
          <a:xfrm>
            <a:off x="266456" y="1017639"/>
            <a:ext cx="5616001" cy="4862361"/>
          </a:xfrm>
        </p:spPr>
        <p:txBody>
          <a:bodyPr>
            <a:normAutofit/>
          </a:bodyPr>
          <a:lstStyle/>
          <a:p>
            <a:pPr marL="0" indent="0">
              <a:buNone/>
            </a:pPr>
            <a:r>
              <a:rPr lang="fr-FR" dirty="0"/>
              <a:t>Situations en cours à la date du Brexit</a:t>
            </a:r>
          </a:p>
          <a:p>
            <a:r>
              <a:rPr lang="fr-FR" sz="2000" i="1" dirty="0"/>
              <a:t>Exemple : un professionnel britannique a entrepris les démarches pour exercer une profession réglementée en France avant le 31/12/2020, mais commencera son activité postérieurement à cette date.</a:t>
            </a:r>
          </a:p>
          <a:p>
            <a:r>
              <a:rPr lang="fr-FR" sz="2000" dirty="0"/>
              <a:t>L’accord de retrait prévoit que ces situations sont régies par le droit de l’Union : liberté d’établissement et prestations de services.</a:t>
            </a:r>
          </a:p>
          <a:p>
            <a:r>
              <a:rPr lang="fr-FR" sz="2000" dirty="0"/>
              <a:t>La reconnaissance des qualifications du professionnel s’effectue en vertu des textes européens.</a:t>
            </a:r>
          </a:p>
        </p:txBody>
      </p:sp>
      <p:sp>
        <p:nvSpPr>
          <p:cNvPr id="6" name="Espace réservé du texte 5"/>
          <p:cNvSpPr>
            <a:spLocks noGrp="1"/>
          </p:cNvSpPr>
          <p:nvPr>
            <p:ph type="body" sz="quarter" idx="16"/>
          </p:nvPr>
        </p:nvSpPr>
        <p:spPr>
          <a:xfrm>
            <a:off x="6297561" y="1017639"/>
            <a:ext cx="5616001" cy="4862361"/>
          </a:xfrm>
        </p:spPr>
        <p:txBody>
          <a:bodyPr/>
          <a:lstStyle/>
          <a:p>
            <a:pPr marL="0" indent="0">
              <a:buNone/>
            </a:pPr>
            <a:r>
              <a:rPr lang="fr-FR" dirty="0"/>
              <a:t>Situations postérieures au Brexit</a:t>
            </a:r>
          </a:p>
          <a:p>
            <a:r>
              <a:rPr lang="fr-FR" sz="2000" i="1" dirty="0"/>
              <a:t>Exemple : un professionnel britannique souhaite exercer une profession réglementée en France après le 31/12/2020.</a:t>
            </a:r>
          </a:p>
          <a:p>
            <a:r>
              <a:rPr lang="fr-FR" sz="2000" dirty="0"/>
              <a:t>Le droit de l’Union n’est plus applicable et il ne bénéficiera plus de la liberté d’établissement et de la libre prestation de service telles que prévues par les traités européens.</a:t>
            </a:r>
          </a:p>
          <a:p>
            <a:r>
              <a:rPr lang="fr-FR" sz="2000" dirty="0"/>
              <a:t>Les situations doivent être analysées à l’aune du droit français et de l’accord de commerce et de coopération conclu entre l’UE et le Royaume Uni du 31 décembre 2020.</a:t>
            </a:r>
          </a:p>
          <a:p>
            <a:endParaRPr lang="fr-FR" sz="2000" dirty="0"/>
          </a:p>
        </p:txBody>
      </p:sp>
      <p:sp>
        <p:nvSpPr>
          <p:cNvPr id="5" name="Espace réservé du texte 4">
            <a:extLst>
              <a:ext uri="{FF2B5EF4-FFF2-40B4-BE49-F238E27FC236}">
                <a16:creationId xmlns:a16="http://schemas.microsoft.com/office/drawing/2014/main" id="{DFF3CF42-588D-482F-AE9F-2D99C9A131C7}"/>
              </a:ext>
            </a:extLst>
          </p:cNvPr>
          <p:cNvSpPr>
            <a:spLocks noGrp="1"/>
          </p:cNvSpPr>
          <p:nvPr>
            <p:ph type="body" sz="quarter" idx="13"/>
          </p:nvPr>
        </p:nvSpPr>
        <p:spPr>
          <a:xfrm>
            <a:off x="4416000" y="240000"/>
            <a:ext cx="7296000" cy="480000"/>
          </a:xfrm>
        </p:spPr>
        <p:txBody>
          <a:bodyPr/>
          <a:lstStyle/>
          <a:p>
            <a:pPr marL="0" indent="0">
              <a:buNone/>
            </a:pPr>
            <a:r>
              <a:rPr lang="fr-FR" dirty="0"/>
              <a:t>L’accord de retrait</a:t>
            </a:r>
          </a:p>
        </p:txBody>
      </p:sp>
    </p:spTree>
    <p:extLst>
      <p:ext uri="{BB962C8B-B14F-4D97-AF65-F5344CB8AC3E}">
        <p14:creationId xmlns:p14="http://schemas.microsoft.com/office/powerpoint/2010/main" val="19705061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texte 2"/>
          <p:cNvSpPr>
            <a:spLocks noGrp="1"/>
          </p:cNvSpPr>
          <p:nvPr>
            <p:ph type="body" sz="quarter" idx="13"/>
          </p:nvPr>
        </p:nvSpPr>
        <p:spPr/>
        <p:txBody>
          <a:bodyPr/>
          <a:lstStyle/>
          <a:p>
            <a:pPr marL="0" indent="0">
              <a:buNone/>
            </a:pPr>
            <a:r>
              <a:rPr lang="fr-FR" dirty="0"/>
              <a:t>2. L’ordonnance du 16 décembre 2020</a:t>
            </a:r>
          </a:p>
        </p:txBody>
      </p:sp>
    </p:spTree>
    <p:extLst>
      <p:ext uri="{BB962C8B-B14F-4D97-AF65-F5344CB8AC3E}">
        <p14:creationId xmlns:p14="http://schemas.microsoft.com/office/powerpoint/2010/main" val="1301635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sz="quarter" idx="13"/>
          </p:nvPr>
        </p:nvSpPr>
        <p:spPr/>
        <p:txBody>
          <a:bodyPr/>
          <a:lstStyle/>
          <a:p>
            <a:pPr marL="0" indent="0">
              <a:buNone/>
            </a:pPr>
            <a:r>
              <a:rPr lang="fr-FR" dirty="0"/>
              <a:t>L’ordonnance du 16 décembre 2020</a:t>
            </a:r>
          </a:p>
        </p:txBody>
      </p:sp>
      <p:sp>
        <p:nvSpPr>
          <p:cNvPr id="4" name="Espace réservé du texte 3"/>
          <p:cNvSpPr>
            <a:spLocks noGrp="1"/>
          </p:cNvSpPr>
          <p:nvPr>
            <p:ph type="body" sz="quarter" idx="14"/>
          </p:nvPr>
        </p:nvSpPr>
        <p:spPr>
          <a:xfrm>
            <a:off x="479998" y="848695"/>
            <a:ext cx="11348207" cy="5698409"/>
          </a:xfrm>
        </p:spPr>
        <p:txBody>
          <a:bodyPr>
            <a:normAutofit fontScale="92500" lnSpcReduction="20000"/>
          </a:bodyPr>
          <a:lstStyle/>
          <a:p>
            <a:r>
              <a:rPr lang="fr-FR" dirty="0"/>
              <a:t>Contexte : incertitudes sur la conclusion de l’accord commercial sur la relation future entre l’Union européenne et le Royaume Uni avant la fin de l’accord de retrait. </a:t>
            </a:r>
          </a:p>
          <a:p>
            <a:endParaRPr lang="fr-FR" dirty="0"/>
          </a:p>
          <a:p>
            <a:r>
              <a:rPr lang="fr-FR" dirty="0"/>
              <a:t>Après de multiples échanges l’orientation choisie est de :</a:t>
            </a:r>
          </a:p>
          <a:p>
            <a:endParaRPr lang="fr-FR" sz="1900" dirty="0"/>
          </a:p>
          <a:p>
            <a:pPr lvl="1"/>
            <a:r>
              <a:rPr lang="fr-FR" dirty="0"/>
              <a:t>Ne pas prévoir de dispositions de droit interne en matière de qualification professionnelles et de clauses de nationalité .</a:t>
            </a:r>
          </a:p>
          <a:p>
            <a:pPr lvl="2"/>
            <a:r>
              <a:rPr lang="fr-FR" dirty="0"/>
              <a:t>Sur ces points, l’accord de retrait s’applique directement.</a:t>
            </a:r>
          </a:p>
          <a:p>
            <a:pPr lvl="2"/>
            <a:endParaRPr lang="fr-FR" dirty="0"/>
          </a:p>
          <a:p>
            <a:pPr lvl="1"/>
            <a:r>
              <a:rPr lang="fr-FR" dirty="0"/>
              <a:t>Ne pas prévoir de dispositions en matière de LPS</a:t>
            </a:r>
          </a:p>
          <a:p>
            <a:pPr lvl="2"/>
            <a:r>
              <a:rPr lang="fr-FR" dirty="0"/>
              <a:t>L’accord de retrait ne consacre aucun droit à la poursuite de la LPS</a:t>
            </a:r>
          </a:p>
          <a:p>
            <a:pPr lvl="2"/>
            <a:endParaRPr lang="fr-FR" dirty="0"/>
          </a:p>
          <a:p>
            <a:pPr lvl="1"/>
            <a:r>
              <a:rPr lang="fr-FR" dirty="0"/>
              <a:t>L’adoption de dispositions sur le capital et les droits de vote des sociétés de professions libérales réglementées. </a:t>
            </a:r>
          </a:p>
          <a:p>
            <a:pPr lvl="2"/>
            <a:r>
              <a:rPr lang="fr-FR" dirty="0"/>
              <a:t>L’accord de retrait est muet sur ce point.</a:t>
            </a:r>
          </a:p>
          <a:p>
            <a:pPr lvl="2"/>
            <a:r>
              <a:rPr lang="fr-FR" dirty="0"/>
              <a:t>Aucune nouvelle succursale de personnes physiques ou morales régies par le droit du Royaume Uni ne peut être créée en France après le dernier jour de la période de transition, mais les parts acquises dans le capital de sociétés peuvent être conservées.</a:t>
            </a:r>
          </a:p>
        </p:txBody>
      </p:sp>
    </p:spTree>
    <p:extLst>
      <p:ext uri="{BB962C8B-B14F-4D97-AF65-F5344CB8AC3E}">
        <p14:creationId xmlns:p14="http://schemas.microsoft.com/office/powerpoint/2010/main" val="37120881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pPr algn="r"/>
            <a:r>
              <a:rPr lang="fr-FR" cap="all" dirty="0"/>
              <a:t>04/03/2021</a:t>
            </a:r>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pPr/>
              <a:t>9</a:t>
            </a:fld>
            <a:endParaRPr lang="fr-FR" dirty="0"/>
          </a:p>
        </p:txBody>
      </p:sp>
      <p:sp>
        <p:nvSpPr>
          <p:cNvPr id="5" name="Espace réservé du contenu 4"/>
          <p:cNvSpPr>
            <a:spLocks noGrp="1"/>
          </p:cNvSpPr>
          <p:nvPr>
            <p:ph sz="quarter" idx="14"/>
          </p:nvPr>
        </p:nvSpPr>
        <p:spPr>
          <a:xfrm>
            <a:off x="479997" y="1700808"/>
            <a:ext cx="11232000" cy="4179192"/>
          </a:xfrm>
        </p:spPr>
        <p:txBody>
          <a:bodyPr/>
          <a:lstStyle/>
          <a:p>
            <a:pPr marL="380990" indent="-380990"/>
            <a:r>
              <a:rPr lang="fr-FR" sz="2133" dirty="0"/>
              <a:t>Actuellement la reconnaissance des qualifications professionnelles des ressortissants britanniques ou des titulaires de qualifications britanniques se fonde sur les dispositions nationales sectorielles applicables aux ressortissants d’Etats tiers.</a:t>
            </a:r>
          </a:p>
          <a:p>
            <a:pPr marL="380990" indent="-380990"/>
            <a:endParaRPr lang="fr-FR" sz="2133" dirty="0"/>
          </a:p>
          <a:p>
            <a:pPr marL="380990" indent="-380990"/>
            <a:r>
              <a:rPr lang="fr-FR" sz="2133" dirty="0"/>
              <a:t>Clauses de nationalité : les ressortissants britanniques qui bénéficient d’un droit acquis à l’exercice professionnel suite à la reconnaissance de leurs qualifications ne peuvent se voir opposer une clause de nationalité.</a:t>
            </a:r>
          </a:p>
        </p:txBody>
      </p:sp>
      <p:sp>
        <p:nvSpPr>
          <p:cNvPr id="8" name="Espace réservé du texte 2">
            <a:extLst>
              <a:ext uri="{FF2B5EF4-FFF2-40B4-BE49-F238E27FC236}">
                <a16:creationId xmlns:a16="http://schemas.microsoft.com/office/drawing/2014/main" id="{DDEED5FA-CBB8-4D35-8258-FBFC5277772C}"/>
              </a:ext>
            </a:extLst>
          </p:cNvPr>
          <p:cNvSpPr>
            <a:spLocks noGrp="1"/>
          </p:cNvSpPr>
          <p:nvPr>
            <p:ph type="body" sz="quarter" idx="13"/>
          </p:nvPr>
        </p:nvSpPr>
        <p:spPr>
          <a:xfrm>
            <a:off x="4416000" y="240000"/>
            <a:ext cx="7296000" cy="480000"/>
          </a:xfrm>
        </p:spPr>
        <p:txBody>
          <a:bodyPr/>
          <a:lstStyle/>
          <a:p>
            <a:pPr marL="0" indent="0">
              <a:buNone/>
            </a:pPr>
            <a:r>
              <a:rPr lang="fr-FR" dirty="0"/>
              <a:t>L’ordonnance du 16 décembre 2020</a:t>
            </a:r>
          </a:p>
        </p:txBody>
      </p:sp>
    </p:spTree>
    <p:extLst>
      <p:ext uri="{BB962C8B-B14F-4D97-AF65-F5344CB8AC3E}">
        <p14:creationId xmlns:p14="http://schemas.microsoft.com/office/powerpoint/2010/main" val="379761250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TotalTime>
  <Words>887</Words>
  <Application>Microsoft Office PowerPoint</Application>
  <PresentationFormat>Grand écran</PresentationFormat>
  <Paragraphs>81</Paragraphs>
  <Slides>12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12</vt:i4>
      </vt:variant>
    </vt:vector>
  </HeadingPairs>
  <TitlesOfParts>
    <vt:vector size="16" baseType="lpstr">
      <vt:lpstr>Arial</vt:lpstr>
      <vt:lpstr>Calibri</vt:lpstr>
      <vt:lpstr>Calibri Light</vt:lpstr>
      <vt:lpstr>Thème Office</vt:lpstr>
      <vt:lpstr>Présentation PowerPoint</vt:lpstr>
      <vt:lpstr>Présentation PowerPoint</vt:lpstr>
      <vt:lpstr>Présentation PowerPoint</vt:lpstr>
      <vt:lpstr>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Secrétariat Général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DROUANT Anne-Clemence</dc:creator>
  <cp:lastModifiedBy>Erwan Poumeroulie</cp:lastModifiedBy>
  <cp:revision>8</cp:revision>
  <dcterms:created xsi:type="dcterms:W3CDTF">2021-04-07T15:17:18Z</dcterms:created>
  <dcterms:modified xsi:type="dcterms:W3CDTF">2021-04-15T13:10:42Z</dcterms:modified>
</cp:coreProperties>
</file>